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79" r:id="rId2"/>
    <p:sldId id="280" r:id="rId3"/>
    <p:sldId id="281" r:id="rId4"/>
    <p:sldId id="287" r:id="rId5"/>
    <p:sldId id="288" r:id="rId6"/>
    <p:sldId id="289" r:id="rId7"/>
  </p:sldIdLst>
  <p:sldSz cx="13716000" cy="8229600"/>
  <p:notesSz cx="7102475" cy="9388475"/>
  <p:embeddedFontLst>
    <p:embeddedFont>
      <p:font typeface="Arial Black" panose="020B0A04020102020204" pitchFamily="34" charset="0"/>
      <p:regular r:id="rId9"/>
      <p:bold r:id="rId10"/>
    </p:embeddedFon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NJ4Bif/Sbrbt5yVFD6Rnes5Nh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5FF"/>
    <a:srgbClr val="666633"/>
    <a:srgbClr val="FF5050"/>
    <a:srgbClr val="9966FF"/>
    <a:srgbClr val="00CC66"/>
    <a:srgbClr val="A8A400"/>
    <a:srgbClr val="00B0F0"/>
    <a:srgbClr val="FF6600"/>
    <a:srgbClr val="993366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CF9664-A03E-4E28-8A15-F34FF80991B4}">
  <a:tblStyle styleId="{3BCF9664-A03E-4E28-8A15-F34FF80991B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998" y="72"/>
      </p:cViewPr>
      <p:guideLst>
        <p:guide orient="horz" pos="2592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28" Type="http://schemas.openxmlformats.org/officeDocument/2006/relationships/presProps" Target="presProps.xml"/><Relationship Id="rId10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71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71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71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2926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2194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0858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1593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0761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173163"/>
            <a:ext cx="5280025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233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>
            <a:spLocks noGrp="1"/>
          </p:cNvSpPr>
          <p:nvPr>
            <p:ph type="ctrTitle"/>
          </p:nvPr>
        </p:nvSpPr>
        <p:spPr>
          <a:xfrm>
            <a:off x="1714500" y="1346836"/>
            <a:ext cx="10287000" cy="2865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subTitle" idx="1"/>
          </p:nvPr>
        </p:nvSpPr>
        <p:spPr>
          <a:xfrm>
            <a:off x="1714500" y="4322446"/>
            <a:ext cx="10287000" cy="1986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CE08-8C04-4E78-99C7-CAFEA7AE67C5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EF8C-0E5F-4A17-A249-1220C7AC1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>
            <a:spLocks noGrp="1"/>
          </p:cNvSpPr>
          <p:nvPr>
            <p:ph type="title"/>
          </p:nvPr>
        </p:nvSpPr>
        <p:spPr>
          <a:xfrm>
            <a:off x="942975" y="438150"/>
            <a:ext cx="11830050" cy="159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body" idx="1"/>
          </p:nvPr>
        </p:nvSpPr>
        <p:spPr>
          <a:xfrm>
            <a:off x="942975" y="2190750"/>
            <a:ext cx="11830050" cy="522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title"/>
          </p:nvPr>
        </p:nvSpPr>
        <p:spPr>
          <a:xfrm>
            <a:off x="935831" y="2051686"/>
            <a:ext cx="11830050" cy="3423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body" idx="1"/>
          </p:nvPr>
        </p:nvSpPr>
        <p:spPr>
          <a:xfrm>
            <a:off x="935831" y="5507356"/>
            <a:ext cx="11830050" cy="1800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title"/>
          </p:nvPr>
        </p:nvSpPr>
        <p:spPr>
          <a:xfrm>
            <a:off x="942975" y="438150"/>
            <a:ext cx="11830050" cy="159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942975" y="2190750"/>
            <a:ext cx="5829300" cy="522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body" idx="2"/>
          </p:nvPr>
        </p:nvSpPr>
        <p:spPr>
          <a:xfrm>
            <a:off x="6943725" y="2190750"/>
            <a:ext cx="5829300" cy="522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>
            <a:spLocks noGrp="1"/>
          </p:cNvSpPr>
          <p:nvPr>
            <p:ph type="title"/>
          </p:nvPr>
        </p:nvSpPr>
        <p:spPr>
          <a:xfrm>
            <a:off x="944762" y="438150"/>
            <a:ext cx="11830050" cy="159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1"/>
          </p:nvPr>
        </p:nvSpPr>
        <p:spPr>
          <a:xfrm>
            <a:off x="944762" y="2017396"/>
            <a:ext cx="5802510" cy="98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body" idx="2"/>
          </p:nvPr>
        </p:nvSpPr>
        <p:spPr>
          <a:xfrm>
            <a:off x="944762" y="3006090"/>
            <a:ext cx="5802510" cy="4421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3"/>
          </p:nvPr>
        </p:nvSpPr>
        <p:spPr>
          <a:xfrm>
            <a:off x="6943725" y="2017396"/>
            <a:ext cx="5831087" cy="98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body" idx="4"/>
          </p:nvPr>
        </p:nvSpPr>
        <p:spPr>
          <a:xfrm>
            <a:off x="6943725" y="3006090"/>
            <a:ext cx="5831087" cy="4421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944762" y="548640"/>
            <a:ext cx="4423767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5831087" y="1184911"/>
            <a:ext cx="6943725" cy="584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944762" y="2468880"/>
            <a:ext cx="4423767" cy="4573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944762" y="548640"/>
            <a:ext cx="4423767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5831087" y="1184911"/>
            <a:ext cx="6943725" cy="584835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944762" y="2468880"/>
            <a:ext cx="4423767" cy="4573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942975" y="438150"/>
            <a:ext cx="11830050" cy="159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4247197" y="-1113472"/>
            <a:ext cx="5221606" cy="1183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7807166" y="2446496"/>
            <a:ext cx="6974206" cy="295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1806416" y="-425291"/>
            <a:ext cx="6974206" cy="870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942975" y="438150"/>
            <a:ext cx="11830050" cy="159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942975" y="2190750"/>
            <a:ext cx="11830050" cy="522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wpc_LIV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peoplefirstpotential.com/course/wpc-live-jul14-aug2" TargetMode="External"/><Relationship Id="rId5" Type="http://schemas.openxmlformats.org/officeDocument/2006/relationships/hyperlink" Target="https://www.peoplefirstpotential.com/course/wpc-live-jul14-aug20" TargetMode="External"/><Relationship Id="rId4" Type="http://schemas.openxmlformats.org/officeDocument/2006/relationships/hyperlink" Target="https://www.peoplefirstpotential.com/course/tlc-live-jul13-jul3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oplefirstpotential.com/course/wpc-live-jul14-aug2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bit.ly/Retention-Engagement" TargetMode="External"/><Relationship Id="rId4" Type="http://schemas.openxmlformats.org/officeDocument/2006/relationships/hyperlink" Target="https://bit.ly/wpc_LIV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wpc_LIVE" TargetMode="External"/><Relationship Id="rId7" Type="http://schemas.openxmlformats.org/officeDocument/2006/relationships/hyperlink" Target="https://www.peoplefirstpotential.com/course/better-mentor-09292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peoplefirstpotential.com/course/intro-tlc-091726" TargetMode="External"/><Relationship Id="rId5" Type="http://schemas.openxmlformats.org/officeDocument/2006/relationships/hyperlink" Target="https://www.peoplefirstpotential.com/course/supervisor-super-doer-091526" TargetMode="External"/><Relationship Id="rId4" Type="http://schemas.openxmlformats.org/officeDocument/2006/relationships/hyperlink" Target="https://www.peoplefirstpotential.com/course/wpc-live-sep14-oct9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oplefirstpotential.com/course/question-asking-skills-102726" TargetMode="External"/><Relationship Id="rId3" Type="http://schemas.openxmlformats.org/officeDocument/2006/relationships/hyperlink" Target="https://www.peoplefirstpotential.com/course/wpc-live-sep14-oct9" TargetMode="External"/><Relationship Id="rId7" Type="http://schemas.openxmlformats.org/officeDocument/2006/relationships/hyperlink" Target="https://www.peoplefirstpotential.com/course/leaders-every-level-stat-10202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peoplefirstpotential.com/course/tlc-live-oct19-nov6" TargetMode="External"/><Relationship Id="rId5" Type="http://schemas.openxmlformats.org/officeDocument/2006/relationships/hyperlink" Target="https://www.peoplefirstpotential.com/course/wpc-live-oct19-nov13" TargetMode="External"/><Relationship Id="rId4" Type="http://schemas.openxmlformats.org/officeDocument/2006/relationships/hyperlink" Target="https://bit.ly/wpc_LIV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Retention-Engagement" TargetMode="External"/><Relationship Id="rId3" Type="http://schemas.openxmlformats.org/officeDocument/2006/relationships/hyperlink" Target="https://www.peoplefirstpotential.com/course/wpc-live-oct19-nov13" TargetMode="External"/><Relationship Id="rId7" Type="http://schemas.openxmlformats.org/officeDocument/2006/relationships/hyperlink" Target="https://www.peoplefirstpotential.com/course/perfectionism-paradox-11172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peoplefirstpotential.com/course/intro-tlc-110526" TargetMode="External"/><Relationship Id="rId5" Type="http://schemas.openxmlformats.org/officeDocument/2006/relationships/hyperlink" Target="https://bit.ly/wpc_LIVE" TargetMode="External"/><Relationship Id="rId4" Type="http://schemas.openxmlformats.org/officeDocument/2006/relationships/hyperlink" Target="https://www.peoplefirstpotential.com/course/tlc-live-oct19-nov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oplefirstpotential.com/course/supervisor-super-doer-12012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bit.ly/Retention-Engagement" TargetMode="External"/><Relationship Id="rId4" Type="http://schemas.openxmlformats.org/officeDocument/2006/relationships/hyperlink" Target="https://bit.ly/wpc_LIV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7"/>
          <a:ext cx="13435775" cy="766172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125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A8A4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JULY</a:t>
                      </a:r>
                      <a:r>
                        <a:rPr lang="en-US" sz="3800" u="none" strike="noStrike" dirty="0">
                          <a:solidFill>
                            <a:srgbClr val="A8A4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2026</a:t>
                      </a:r>
                      <a:endParaRPr sz="3800" b="1" i="0" u="none" strike="noStrike" dirty="0">
                        <a:solidFill>
                          <a:srgbClr val="A8A4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A8A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A8A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A8A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A8A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A8A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</a:t>
                      </a:r>
                      <a:endParaRPr sz="14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</a:t>
                      </a:r>
                      <a:br>
                        <a:rPr lang="en-US" sz="1500" u="none" strike="noStrike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900" b="1" i="0" u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</a:t>
                      </a:r>
                      <a:br>
                        <a:rPr lang="en-US" sz="1500" u="none" strike="noStrike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500" b="1" i="0" u="none" strike="noStrike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024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6</a:t>
                      </a:r>
                      <a:br>
                        <a:rPr lang="en-US" sz="1500" u="none" strike="noStrike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450" b="0" i="0" u="none" strike="noStrike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50" b="0" i="0" u="none" strike="noStrike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000" b="1" i="0" u="none" strike="noStrike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7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8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 </a:t>
                      </a:r>
                      <a:endParaRPr sz="1000" b="1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13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1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</a:t>
                      </a:r>
                      <a:endParaRPr lang="en-US" sz="1300" u="non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15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2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16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3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4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b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5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3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22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5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23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rgbClr val="0563C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6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4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24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6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7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5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29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8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6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9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11am:00–1:00pm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82216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7"/>
          <a:ext cx="13435775" cy="76713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125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00CC66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AUGUST</a:t>
                      </a:r>
                      <a:r>
                        <a:rPr lang="en-US" sz="3800" u="none" strike="noStrike" dirty="0">
                          <a:solidFill>
                            <a:srgbClr val="00CC66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2026</a:t>
                      </a:r>
                      <a:endParaRPr sz="3800" b="1" i="0" u="none" strike="noStrike" dirty="0">
                        <a:solidFill>
                          <a:srgbClr val="00CC66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</a:t>
                      </a:r>
                      <a:endParaRPr sz="15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7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5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4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6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8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7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10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000" b="1" i="0" u="none" strike="noStrike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9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13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10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17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11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2:00–3:30pm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b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5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Calibri"/>
                        <a:buNone/>
                      </a:pPr>
                      <a:endParaRPr sz="5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27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i="0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752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7"/>
          <a:ext cx="13435775" cy="76461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125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9966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SEPTEMBER</a:t>
                      </a:r>
                      <a:r>
                        <a:rPr lang="en-US" sz="3800" u="none" strike="noStrike" dirty="0">
                          <a:solidFill>
                            <a:srgbClr val="FF505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US" sz="3800" u="none" strike="noStrike" dirty="0">
                          <a:solidFill>
                            <a:srgbClr val="9966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2026</a:t>
                      </a:r>
                      <a:endParaRPr sz="3800" b="1" i="0" u="none" strike="noStrike" dirty="0">
                        <a:solidFill>
                          <a:srgbClr val="9966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</a:t>
                      </a:r>
                      <a:endParaRPr sz="150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</a:t>
                      </a:r>
                      <a:endParaRPr sz="14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900" b="1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4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7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000" b="1" i="0" u="none" strike="noStrike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9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 </a:t>
                      </a:r>
                      <a:endParaRPr sz="1000" b="1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15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Are You a Supervisor or a Super-Doer?</a:t>
                      </a:r>
                      <a:r>
                        <a:rPr lang="en-US" sz="1300" u="sng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lang="en-US" sz="1300"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12:00–1:30pm 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16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Introduction to The Leadership </a:t>
                      </a:r>
                      <a:endParaRPr lang="en-US" sz="1300" dirty="0">
                        <a:solidFill>
                          <a:schemeClr val="tx1"/>
                        </a:solidFill>
                        <a:hlinkClick r:id="rId6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Challenge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18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3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4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23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5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25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6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7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29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sng" strike="noStrike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Become a Better Mentor</a:t>
                      </a:r>
                      <a:br>
                        <a:rPr lang="en-US" sz="1400" b="0" u="none" strike="noStrike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400" b="0" u="none" strike="noStrike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1:00–2:30pm</a:t>
                      </a:r>
                      <a:endParaRPr lang="en-US" sz="1400" dirty="0">
                        <a:highlight>
                          <a:srgbClr val="00FFFF"/>
                        </a:highlight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8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7569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7"/>
          <a:ext cx="13435775" cy="766469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125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FF505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OCTOBER</a:t>
                      </a:r>
                      <a:r>
                        <a:rPr lang="en-US" sz="3800" u="none" strike="noStrike" dirty="0">
                          <a:solidFill>
                            <a:srgbClr val="FF505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2026</a:t>
                      </a:r>
                      <a:endParaRPr sz="3800" b="1" i="0" u="none" strike="noStrike" dirty="0">
                        <a:solidFill>
                          <a:srgbClr val="FF505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</a:t>
                      </a: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7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9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kumimoji="0" lang="en-US" sz="13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rgbClr val="0563C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10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11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4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9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95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13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1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20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Why You Need Leaders at Every</a:t>
                      </a: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lang="en-US" sz="1300" dirty="0">
                        <a:solidFill>
                          <a:schemeClr val="tx1"/>
                        </a:solidFill>
                        <a:hlinkClick r:id="rId7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Level - STAT!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1:00–2:30pm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2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23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3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3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4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4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Question Asking Skills to Improve Any</a:t>
                      </a:r>
                      <a:r>
                        <a:rPr lang="en-US" sz="1300" u="sng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lang="en-US" sz="1300" dirty="0">
                        <a:solidFill>
                          <a:schemeClr val="tx1"/>
                        </a:solidFill>
                        <a:hlinkClick r:id="rId8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Conversation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1:00–2:30pm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28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5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5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30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6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6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99906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8"/>
          <a:ext cx="13435775" cy="795712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4410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6666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November</a:t>
                      </a:r>
                      <a:r>
                        <a:rPr lang="en-US" sz="3800" u="none" strike="noStrike" dirty="0">
                          <a:solidFill>
                            <a:srgbClr val="FF505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US" sz="3800" u="none" strike="noStrike" dirty="0">
                          <a:solidFill>
                            <a:srgbClr val="6666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2026</a:t>
                      </a:r>
                      <a:endParaRPr sz="3800" b="1" i="0" u="none" strike="noStrike" dirty="0">
                        <a:solidFill>
                          <a:srgbClr val="6666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9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6666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7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7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7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4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8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8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5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5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Introduction to The Leadership </a:t>
                      </a:r>
                      <a:endParaRPr lang="en-US" sz="1300" dirty="0">
                        <a:solidFill>
                          <a:schemeClr val="tx1"/>
                        </a:solidFill>
                        <a:hlinkClick r:id="rId6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Challenge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6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9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300" b="0" u="sng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Leadership Challenge 9</a:t>
                      </a:r>
                      <a:b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1:00–3:00pm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6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10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11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13</a:t>
                      </a:r>
                      <a:endParaRPr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7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Workplace Conversations 12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492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17</a:t>
                      </a: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endParaRPr lang="en-US" sz="700" b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Perfectionism Paradox</a:t>
                      </a:r>
                      <a:endParaRPr lang="en-US" sz="1300" u="none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19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2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23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b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5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Calibri"/>
                        <a:buNone/>
                      </a:pPr>
                      <a:endParaRPr sz="5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27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0503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i="0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6824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4"/>
          <p:cNvGraphicFramePr/>
          <p:nvPr/>
        </p:nvGraphicFramePr>
        <p:xfrm>
          <a:off x="147484" y="69117"/>
          <a:ext cx="13435775" cy="75394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125">
                <a:tc gridSpan="5">
                  <a:txBody>
                    <a:bodyPr/>
                    <a:lstStyle/>
                    <a:p>
                      <a:pPr marL="40640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800" b="1" u="none" strike="noStrike" dirty="0">
                          <a:solidFill>
                            <a:srgbClr val="7575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DECEMBER</a:t>
                      </a:r>
                      <a:r>
                        <a:rPr lang="en-US" sz="3800" u="none" strike="noStrike" dirty="0">
                          <a:solidFill>
                            <a:srgbClr val="FF505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US" sz="3800" u="none" strike="noStrike" dirty="0">
                          <a:solidFill>
                            <a:srgbClr val="7575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2026</a:t>
                      </a:r>
                      <a:endParaRPr sz="3800" b="1" i="0" u="none" strike="noStrike" dirty="0">
                        <a:solidFill>
                          <a:srgbClr val="7575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 anchor="ctr"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0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757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757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757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757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u="none" strike="noStrike" dirty="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700" b="1" i="0" u="none" strike="noStrike" dirty="0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050" marR="4050" marT="4050" marB="0" anchor="ctr">
                    <a:solidFill>
                      <a:srgbClr val="75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9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Are You a Supervisor or a Super-Doer?</a:t>
                      </a:r>
                      <a:r>
                        <a:rPr lang="en-US" sz="1300" u="sng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lang="en-US" sz="1300" dirty="0"/>
                    </a:p>
                    <a:p>
                      <a:pPr marL="619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11:00am–12:30pm </a:t>
                      </a:r>
                      <a:endParaRPr lang="en-US" sz="13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tx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70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Arial Black"/>
                        <a:ea typeface="Calibri"/>
                        <a:cs typeface="Calibri"/>
                        <a:sym typeface="Arial Black"/>
                        <a:hlinkClick r:id="rId4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</a:t>
                      </a:r>
                      <a:endParaRPr sz="14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900" b="1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4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7</a:t>
                      </a:r>
                      <a:b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5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000" b="1" i="0" u="none" strike="noStrike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9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 </a:t>
                      </a:r>
                      <a:endParaRPr sz="1000" b="1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10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1500" b="1" i="0" u="none" strike="noStrike" dirty="0">
                        <a:solidFill>
                          <a:srgbClr val="000000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16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11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17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18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endParaRPr sz="1100" b="0" i="0" u="none" strike="noStrike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b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5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</a:t>
                      </a:r>
                      <a:endParaRPr sz="500" b="0" i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22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u="sng" strike="noStrike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Calibri"/>
                        <a:buNone/>
                      </a:pPr>
                      <a:endParaRPr sz="500" dirty="0">
                        <a:solidFill>
                          <a:schemeClr val="dk1"/>
                        </a:solidFill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23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24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sng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25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28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900" b="1" u="none" strike="noStrik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</a:b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300" b="0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29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sng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000" b="1" i="0" u="none" strike="noStrik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30</a:t>
                      </a:r>
                      <a:br>
                        <a:rPr lang="en-US" sz="150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</a:br>
                      <a:endParaRPr sz="60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u="none" strike="noStrik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u="none" strike="noStrik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b="1" i="0" u="none" strike="noStrike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dirty="0">
                          <a:solidFill>
                            <a:schemeClr val="dk1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 31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b="0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500" b="1" i="0" u="none" strike="noStrike" dirty="0">
                        <a:solidFill>
                          <a:schemeClr val="dk1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i="0" u="none" strike="noStrike" dirty="0">
                        <a:solidFill>
                          <a:srgbClr val="A5A5A5"/>
                        </a:solidFill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4900" marR="4900" marT="4900" marB="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 txBox="1"/>
          <p:nvPr/>
        </p:nvSpPr>
        <p:spPr>
          <a:xfrm>
            <a:off x="5028385" y="273926"/>
            <a:ext cx="436209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1" u="none" strike="noStrike" cap="none">
                <a:solidFill>
                  <a:srgbClr val="3A383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 times displayed are U.S. Central time zone</a:t>
            </a:r>
            <a:endParaRPr sz="1500" b="0" i="1" u="none" strike="noStrike" cap="none">
              <a:solidFill>
                <a:srgbClr val="3A383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0202688" y="273926"/>
            <a:ext cx="300434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none" strike="noStrike" cap="none">
                <a:solidFill>
                  <a:srgbClr val="75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on course title to register</a:t>
            </a:r>
            <a:endParaRPr sz="1500" b="1" i="1" u="none" strike="noStrike" cap="none">
              <a:solidFill>
                <a:srgbClr val="75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52396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951</Words>
  <Application>Microsoft Office PowerPoint</Application>
  <PresentationFormat>Custom</PresentationFormat>
  <Paragraphs>567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Lourdes Bacong</dc:creator>
  <cp:lastModifiedBy>Don Henley</cp:lastModifiedBy>
  <cp:revision>24</cp:revision>
  <dcterms:created xsi:type="dcterms:W3CDTF">2022-07-04T05:18:58Z</dcterms:created>
  <dcterms:modified xsi:type="dcterms:W3CDTF">2026-07-01T06:31:17Z</dcterms:modified>
</cp:coreProperties>
</file>